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301" r:id="rId4"/>
    <p:sldId id="293" r:id="rId5"/>
    <p:sldId id="277" r:id="rId6"/>
    <p:sldId id="262" r:id="rId7"/>
    <p:sldId id="268" r:id="rId8"/>
    <p:sldId id="288" r:id="rId9"/>
    <p:sldId id="269" r:id="rId10"/>
    <p:sldId id="259" r:id="rId11"/>
    <p:sldId id="258" r:id="rId12"/>
    <p:sldId id="261" r:id="rId13"/>
    <p:sldId id="263" r:id="rId14"/>
    <p:sldId id="264" r:id="rId15"/>
    <p:sldId id="265" r:id="rId16"/>
    <p:sldId id="266" r:id="rId17"/>
    <p:sldId id="267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8" r:id="rId26"/>
    <p:sldId id="279" r:id="rId27"/>
    <p:sldId id="289" r:id="rId28"/>
    <p:sldId id="299" r:id="rId29"/>
    <p:sldId id="295" r:id="rId30"/>
    <p:sldId id="296" r:id="rId31"/>
    <p:sldId id="290" r:id="rId32"/>
    <p:sldId id="291" r:id="rId33"/>
    <p:sldId id="297" r:id="rId34"/>
    <p:sldId id="294" r:id="rId35"/>
    <p:sldId id="298" r:id="rId36"/>
    <p:sldId id="300" r:id="rId37"/>
    <p:sldId id="284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92" autoAdjust="0"/>
    <p:restoredTop sz="94660"/>
  </p:normalViewPr>
  <p:slideViewPr>
    <p:cSldViewPr snapToGrid="0">
      <p:cViewPr varScale="1">
        <p:scale>
          <a:sx n="91" d="100"/>
          <a:sy n="91" d="100"/>
        </p:scale>
        <p:origin x="200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BD8867-638B-4C54-A685-440767EAC6B7}" type="doc">
      <dgm:prSet loTypeId="urn:microsoft.com/office/officeart/2018/5/layout/IconCircleLabelList" loCatId="icon" qsTypeId="urn:microsoft.com/office/officeart/2005/8/quickstyle/simple4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B03A093-F8BF-4573-83CF-0DAEC6CC9A93}">
      <dgm:prSet/>
      <dgm:spPr/>
      <dgm:t>
        <a:bodyPr/>
        <a:lstStyle/>
        <a:p>
          <a:pPr>
            <a:defRPr cap="all"/>
          </a:pPr>
          <a:r>
            <a:rPr lang="en-US"/>
            <a:t>Counterfeit pages</a:t>
          </a:r>
        </a:p>
      </dgm:t>
    </dgm:pt>
    <dgm:pt modelId="{FBDBC98C-CBDC-49ED-8CF7-9E162759FED8}" type="parTrans" cxnId="{7D5EBE73-141E-4920-AFF2-3E77005013F6}">
      <dgm:prSet/>
      <dgm:spPr/>
      <dgm:t>
        <a:bodyPr/>
        <a:lstStyle/>
        <a:p>
          <a:endParaRPr lang="en-US"/>
        </a:p>
      </dgm:t>
    </dgm:pt>
    <dgm:pt modelId="{4BA39B67-1497-4C78-BC0E-0E47F6E04AF0}" type="sibTrans" cxnId="{7D5EBE73-141E-4920-AFF2-3E77005013F6}">
      <dgm:prSet/>
      <dgm:spPr/>
      <dgm:t>
        <a:bodyPr/>
        <a:lstStyle/>
        <a:p>
          <a:endParaRPr lang="en-US"/>
        </a:p>
      </dgm:t>
    </dgm:pt>
    <dgm:pt modelId="{3059DA63-AF7A-4910-8B95-E96A5E7AE534}">
      <dgm:prSet/>
      <dgm:spPr/>
      <dgm:t>
        <a:bodyPr/>
        <a:lstStyle/>
        <a:p>
          <a:pPr>
            <a:defRPr cap="all"/>
          </a:pPr>
          <a:r>
            <a:rPr lang="en-US"/>
            <a:t>Offer Inventory</a:t>
          </a:r>
        </a:p>
      </dgm:t>
    </dgm:pt>
    <dgm:pt modelId="{11E2276E-3A74-4E29-902F-AD571069360C}" type="parTrans" cxnId="{68B99CC2-0B2E-468E-8149-1426CE8FE05F}">
      <dgm:prSet/>
      <dgm:spPr/>
      <dgm:t>
        <a:bodyPr/>
        <a:lstStyle/>
        <a:p>
          <a:endParaRPr lang="en-US"/>
        </a:p>
      </dgm:t>
    </dgm:pt>
    <dgm:pt modelId="{9BE675DB-26D0-4501-8838-F421BCD39B2B}" type="sibTrans" cxnId="{68B99CC2-0B2E-468E-8149-1426CE8FE05F}">
      <dgm:prSet/>
      <dgm:spPr/>
      <dgm:t>
        <a:bodyPr/>
        <a:lstStyle/>
        <a:p>
          <a:endParaRPr lang="en-US"/>
        </a:p>
      </dgm:t>
    </dgm:pt>
    <dgm:pt modelId="{C2A20962-2F7F-43F9-919F-12F9362D1A87}">
      <dgm:prSet/>
      <dgm:spPr/>
      <dgm:t>
        <a:bodyPr/>
        <a:lstStyle/>
        <a:p>
          <a:pPr>
            <a:defRPr cap="all"/>
          </a:pPr>
          <a:r>
            <a:rPr lang="en-US"/>
            <a:t>Produce Fake views and clicks</a:t>
          </a:r>
        </a:p>
      </dgm:t>
    </dgm:pt>
    <dgm:pt modelId="{37E8802C-8400-48A0-BCBB-0D7B2721FF56}" type="parTrans" cxnId="{BE9E78B0-43AC-4DD1-BE51-C2722D242BE7}">
      <dgm:prSet/>
      <dgm:spPr/>
      <dgm:t>
        <a:bodyPr/>
        <a:lstStyle/>
        <a:p>
          <a:endParaRPr lang="en-US"/>
        </a:p>
      </dgm:t>
    </dgm:pt>
    <dgm:pt modelId="{6CC31482-2F8C-4123-A994-4D0DC09BAC61}" type="sibTrans" cxnId="{BE9E78B0-43AC-4DD1-BE51-C2722D242BE7}">
      <dgm:prSet/>
      <dgm:spPr/>
      <dgm:t>
        <a:bodyPr/>
        <a:lstStyle/>
        <a:p>
          <a:endParaRPr lang="en-US"/>
        </a:p>
      </dgm:t>
    </dgm:pt>
    <dgm:pt modelId="{4878F353-339D-4268-A000-DE8D7C6DC63C}" type="pres">
      <dgm:prSet presAssocID="{D0BD8867-638B-4C54-A685-440767EAC6B7}" presName="root" presStyleCnt="0">
        <dgm:presLayoutVars>
          <dgm:dir/>
          <dgm:resizeHandles val="exact"/>
        </dgm:presLayoutVars>
      </dgm:prSet>
      <dgm:spPr/>
    </dgm:pt>
    <dgm:pt modelId="{0F9467B3-BD0F-476F-90EE-67A4EDE9479E}" type="pres">
      <dgm:prSet presAssocID="{3B03A093-F8BF-4573-83CF-0DAEC6CC9A93}" presName="compNode" presStyleCnt="0"/>
      <dgm:spPr/>
    </dgm:pt>
    <dgm:pt modelId="{941A58D1-7256-41AB-BC5F-A0E115923F92}" type="pres">
      <dgm:prSet presAssocID="{3B03A093-F8BF-4573-83CF-0DAEC6CC9A93}" presName="iconBgRect" presStyleLbl="bgShp" presStyleIdx="0" presStyleCnt="3"/>
      <dgm:spPr/>
    </dgm:pt>
    <dgm:pt modelId="{EA93C45E-04EE-469B-B969-C2503684039A}" type="pres">
      <dgm:prSet presAssocID="{3B03A093-F8BF-4573-83CF-0DAEC6CC9A9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4E376071-0DF0-4E91-838F-E589FDA1EEF3}" type="pres">
      <dgm:prSet presAssocID="{3B03A093-F8BF-4573-83CF-0DAEC6CC9A93}" presName="spaceRect" presStyleCnt="0"/>
      <dgm:spPr/>
    </dgm:pt>
    <dgm:pt modelId="{649BF793-C123-4B24-BD12-4750872E5BF9}" type="pres">
      <dgm:prSet presAssocID="{3B03A093-F8BF-4573-83CF-0DAEC6CC9A93}" presName="textRect" presStyleLbl="revTx" presStyleIdx="0" presStyleCnt="3">
        <dgm:presLayoutVars>
          <dgm:chMax val="1"/>
          <dgm:chPref val="1"/>
        </dgm:presLayoutVars>
      </dgm:prSet>
      <dgm:spPr/>
    </dgm:pt>
    <dgm:pt modelId="{8889F412-E803-4076-AA01-2CABC3857F51}" type="pres">
      <dgm:prSet presAssocID="{4BA39B67-1497-4C78-BC0E-0E47F6E04AF0}" presName="sibTrans" presStyleCnt="0"/>
      <dgm:spPr/>
    </dgm:pt>
    <dgm:pt modelId="{073129EC-08DE-4303-A3BD-CD05767F72E3}" type="pres">
      <dgm:prSet presAssocID="{3059DA63-AF7A-4910-8B95-E96A5E7AE534}" presName="compNode" presStyleCnt="0"/>
      <dgm:spPr/>
    </dgm:pt>
    <dgm:pt modelId="{76BB2874-B162-4C94-A39E-30F0D777F301}" type="pres">
      <dgm:prSet presAssocID="{3059DA63-AF7A-4910-8B95-E96A5E7AE534}" presName="iconBgRect" presStyleLbl="bgShp" presStyleIdx="1" presStyleCnt="3"/>
      <dgm:spPr/>
    </dgm:pt>
    <dgm:pt modelId="{3392C890-8A73-4C66-BF63-A290CD9CCB92}" type="pres">
      <dgm:prSet presAssocID="{3059DA63-AF7A-4910-8B95-E96A5E7AE53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F1D5E064-2DBC-4164-94F4-F399C123B4A7}" type="pres">
      <dgm:prSet presAssocID="{3059DA63-AF7A-4910-8B95-E96A5E7AE534}" presName="spaceRect" presStyleCnt="0"/>
      <dgm:spPr/>
    </dgm:pt>
    <dgm:pt modelId="{A206E76D-0565-4717-A0B4-10D9B5672467}" type="pres">
      <dgm:prSet presAssocID="{3059DA63-AF7A-4910-8B95-E96A5E7AE534}" presName="textRect" presStyleLbl="revTx" presStyleIdx="1" presStyleCnt="3">
        <dgm:presLayoutVars>
          <dgm:chMax val="1"/>
          <dgm:chPref val="1"/>
        </dgm:presLayoutVars>
      </dgm:prSet>
      <dgm:spPr/>
    </dgm:pt>
    <dgm:pt modelId="{C8536B66-00B4-4D27-AE3D-FD3CFCFDB709}" type="pres">
      <dgm:prSet presAssocID="{9BE675DB-26D0-4501-8838-F421BCD39B2B}" presName="sibTrans" presStyleCnt="0"/>
      <dgm:spPr/>
    </dgm:pt>
    <dgm:pt modelId="{EBFBB135-CB45-4A78-922E-390EE52FD0B7}" type="pres">
      <dgm:prSet presAssocID="{C2A20962-2F7F-43F9-919F-12F9362D1A87}" presName="compNode" presStyleCnt="0"/>
      <dgm:spPr/>
    </dgm:pt>
    <dgm:pt modelId="{AA9B3917-F915-41F0-8034-08B01F02260A}" type="pres">
      <dgm:prSet presAssocID="{C2A20962-2F7F-43F9-919F-12F9362D1A87}" presName="iconBgRect" presStyleLbl="bgShp" presStyleIdx="2" presStyleCnt="3"/>
      <dgm:spPr/>
    </dgm:pt>
    <dgm:pt modelId="{D80F849C-33DF-4491-A6C6-D79F07099C7F}" type="pres">
      <dgm:prSet presAssocID="{C2A20962-2F7F-43F9-919F-12F9362D1A8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FCBABC39-F275-40E0-8A46-C1853E1FF324}" type="pres">
      <dgm:prSet presAssocID="{C2A20962-2F7F-43F9-919F-12F9362D1A87}" presName="spaceRect" presStyleCnt="0"/>
      <dgm:spPr/>
    </dgm:pt>
    <dgm:pt modelId="{E748401C-903F-4193-BEDF-5B0586A1F5F9}" type="pres">
      <dgm:prSet presAssocID="{C2A20962-2F7F-43F9-919F-12F9362D1A8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D5EBE73-141E-4920-AFF2-3E77005013F6}" srcId="{D0BD8867-638B-4C54-A685-440767EAC6B7}" destId="{3B03A093-F8BF-4573-83CF-0DAEC6CC9A93}" srcOrd="0" destOrd="0" parTransId="{FBDBC98C-CBDC-49ED-8CF7-9E162759FED8}" sibTransId="{4BA39B67-1497-4C78-BC0E-0E47F6E04AF0}"/>
    <dgm:cxn modelId="{B9138E8D-2828-4556-B7E2-6A7BEAA13B10}" type="presOf" srcId="{3B03A093-F8BF-4573-83CF-0DAEC6CC9A93}" destId="{649BF793-C123-4B24-BD12-4750872E5BF9}" srcOrd="0" destOrd="0" presId="urn:microsoft.com/office/officeart/2018/5/layout/IconCircleLabelList"/>
    <dgm:cxn modelId="{BE9E78B0-43AC-4DD1-BE51-C2722D242BE7}" srcId="{D0BD8867-638B-4C54-A685-440767EAC6B7}" destId="{C2A20962-2F7F-43F9-919F-12F9362D1A87}" srcOrd="2" destOrd="0" parTransId="{37E8802C-8400-48A0-BCBB-0D7B2721FF56}" sibTransId="{6CC31482-2F8C-4123-A994-4D0DC09BAC61}"/>
    <dgm:cxn modelId="{68B99CC2-0B2E-468E-8149-1426CE8FE05F}" srcId="{D0BD8867-638B-4C54-A685-440767EAC6B7}" destId="{3059DA63-AF7A-4910-8B95-E96A5E7AE534}" srcOrd="1" destOrd="0" parTransId="{11E2276E-3A74-4E29-902F-AD571069360C}" sibTransId="{9BE675DB-26D0-4501-8838-F421BCD39B2B}"/>
    <dgm:cxn modelId="{233C1DC8-89FF-4652-97A0-3AAB0E3664E4}" type="presOf" srcId="{3059DA63-AF7A-4910-8B95-E96A5E7AE534}" destId="{A206E76D-0565-4717-A0B4-10D9B5672467}" srcOrd="0" destOrd="0" presId="urn:microsoft.com/office/officeart/2018/5/layout/IconCircleLabelList"/>
    <dgm:cxn modelId="{5D9188E1-D790-43C3-9B7F-D4CCF93CD835}" type="presOf" srcId="{D0BD8867-638B-4C54-A685-440767EAC6B7}" destId="{4878F353-339D-4268-A000-DE8D7C6DC63C}" srcOrd="0" destOrd="0" presId="urn:microsoft.com/office/officeart/2018/5/layout/IconCircleLabelList"/>
    <dgm:cxn modelId="{D6C456F9-58AE-42CE-8BB1-B425ED277D26}" type="presOf" srcId="{C2A20962-2F7F-43F9-919F-12F9362D1A87}" destId="{E748401C-903F-4193-BEDF-5B0586A1F5F9}" srcOrd="0" destOrd="0" presId="urn:microsoft.com/office/officeart/2018/5/layout/IconCircleLabelList"/>
    <dgm:cxn modelId="{396BA363-19DE-4B31-87FD-41DA2C4D88DE}" type="presParOf" srcId="{4878F353-339D-4268-A000-DE8D7C6DC63C}" destId="{0F9467B3-BD0F-476F-90EE-67A4EDE9479E}" srcOrd="0" destOrd="0" presId="urn:microsoft.com/office/officeart/2018/5/layout/IconCircleLabelList"/>
    <dgm:cxn modelId="{CC67CA77-0E10-479A-9A01-A27A9746C836}" type="presParOf" srcId="{0F9467B3-BD0F-476F-90EE-67A4EDE9479E}" destId="{941A58D1-7256-41AB-BC5F-A0E115923F92}" srcOrd="0" destOrd="0" presId="urn:microsoft.com/office/officeart/2018/5/layout/IconCircleLabelList"/>
    <dgm:cxn modelId="{EAA67B16-6857-4E0D-9DA7-625C21F17A00}" type="presParOf" srcId="{0F9467B3-BD0F-476F-90EE-67A4EDE9479E}" destId="{EA93C45E-04EE-469B-B969-C2503684039A}" srcOrd="1" destOrd="0" presId="urn:microsoft.com/office/officeart/2018/5/layout/IconCircleLabelList"/>
    <dgm:cxn modelId="{C2CB6399-615E-450F-AD6F-28E260667B45}" type="presParOf" srcId="{0F9467B3-BD0F-476F-90EE-67A4EDE9479E}" destId="{4E376071-0DF0-4E91-838F-E589FDA1EEF3}" srcOrd="2" destOrd="0" presId="urn:microsoft.com/office/officeart/2018/5/layout/IconCircleLabelList"/>
    <dgm:cxn modelId="{23DE7CDE-E8AD-4DF9-85BC-DB8CDE72E8ED}" type="presParOf" srcId="{0F9467B3-BD0F-476F-90EE-67A4EDE9479E}" destId="{649BF793-C123-4B24-BD12-4750872E5BF9}" srcOrd="3" destOrd="0" presId="urn:microsoft.com/office/officeart/2018/5/layout/IconCircleLabelList"/>
    <dgm:cxn modelId="{7C5AB84D-2EFA-46AC-BDCF-B6500A9905D2}" type="presParOf" srcId="{4878F353-339D-4268-A000-DE8D7C6DC63C}" destId="{8889F412-E803-4076-AA01-2CABC3857F51}" srcOrd="1" destOrd="0" presId="urn:microsoft.com/office/officeart/2018/5/layout/IconCircleLabelList"/>
    <dgm:cxn modelId="{C147A16D-4497-4279-B321-81C15D17F3E7}" type="presParOf" srcId="{4878F353-339D-4268-A000-DE8D7C6DC63C}" destId="{073129EC-08DE-4303-A3BD-CD05767F72E3}" srcOrd="2" destOrd="0" presId="urn:microsoft.com/office/officeart/2018/5/layout/IconCircleLabelList"/>
    <dgm:cxn modelId="{6C603D59-26CB-42E7-81EA-BA1D0A96D9A9}" type="presParOf" srcId="{073129EC-08DE-4303-A3BD-CD05767F72E3}" destId="{76BB2874-B162-4C94-A39E-30F0D777F301}" srcOrd="0" destOrd="0" presId="urn:microsoft.com/office/officeart/2018/5/layout/IconCircleLabelList"/>
    <dgm:cxn modelId="{69B54635-9DAD-4C36-B4A9-7BA27EAE1F4D}" type="presParOf" srcId="{073129EC-08DE-4303-A3BD-CD05767F72E3}" destId="{3392C890-8A73-4C66-BF63-A290CD9CCB92}" srcOrd="1" destOrd="0" presId="urn:microsoft.com/office/officeart/2018/5/layout/IconCircleLabelList"/>
    <dgm:cxn modelId="{180BC7C5-7A9A-427F-8256-CD12386DCB1E}" type="presParOf" srcId="{073129EC-08DE-4303-A3BD-CD05767F72E3}" destId="{F1D5E064-2DBC-4164-94F4-F399C123B4A7}" srcOrd="2" destOrd="0" presId="urn:microsoft.com/office/officeart/2018/5/layout/IconCircleLabelList"/>
    <dgm:cxn modelId="{D3D6509B-D40B-4ACE-A498-60B53C2E64A4}" type="presParOf" srcId="{073129EC-08DE-4303-A3BD-CD05767F72E3}" destId="{A206E76D-0565-4717-A0B4-10D9B5672467}" srcOrd="3" destOrd="0" presId="urn:microsoft.com/office/officeart/2018/5/layout/IconCircleLabelList"/>
    <dgm:cxn modelId="{B172499C-A459-46FF-A275-8E2BD637663B}" type="presParOf" srcId="{4878F353-339D-4268-A000-DE8D7C6DC63C}" destId="{C8536B66-00B4-4D27-AE3D-FD3CFCFDB709}" srcOrd="3" destOrd="0" presId="urn:microsoft.com/office/officeart/2018/5/layout/IconCircleLabelList"/>
    <dgm:cxn modelId="{4FC2ACA5-136B-432B-BA80-D0C79F706EEC}" type="presParOf" srcId="{4878F353-339D-4268-A000-DE8D7C6DC63C}" destId="{EBFBB135-CB45-4A78-922E-390EE52FD0B7}" srcOrd="4" destOrd="0" presId="urn:microsoft.com/office/officeart/2018/5/layout/IconCircleLabelList"/>
    <dgm:cxn modelId="{C38DFE5D-68BD-45C9-9BA2-B07FB4716892}" type="presParOf" srcId="{EBFBB135-CB45-4A78-922E-390EE52FD0B7}" destId="{AA9B3917-F915-41F0-8034-08B01F02260A}" srcOrd="0" destOrd="0" presId="urn:microsoft.com/office/officeart/2018/5/layout/IconCircleLabelList"/>
    <dgm:cxn modelId="{3018FF49-6A10-404F-B611-733257DE0BC6}" type="presParOf" srcId="{EBFBB135-CB45-4A78-922E-390EE52FD0B7}" destId="{D80F849C-33DF-4491-A6C6-D79F07099C7F}" srcOrd="1" destOrd="0" presId="urn:microsoft.com/office/officeart/2018/5/layout/IconCircleLabelList"/>
    <dgm:cxn modelId="{885A5C82-E237-4815-A6E1-9078CBD9E29C}" type="presParOf" srcId="{EBFBB135-CB45-4A78-922E-390EE52FD0B7}" destId="{FCBABC39-F275-40E0-8A46-C1853E1FF324}" srcOrd="2" destOrd="0" presId="urn:microsoft.com/office/officeart/2018/5/layout/IconCircleLabelList"/>
    <dgm:cxn modelId="{C033D0E4-718C-4607-903D-3F1E8E4DB1C6}" type="presParOf" srcId="{EBFBB135-CB45-4A78-922E-390EE52FD0B7}" destId="{E748401C-903F-4193-BEDF-5B0586A1F5F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1A58D1-7256-41AB-BC5F-A0E115923F92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A93C45E-04EE-469B-B969-C2503684039A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49BF793-C123-4B24-BD12-4750872E5BF9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Counterfeit pages</a:t>
          </a:r>
        </a:p>
      </dsp:txBody>
      <dsp:txXfrm>
        <a:off x="35606" y="2725540"/>
        <a:ext cx="2981250" cy="720000"/>
      </dsp:txXfrm>
    </dsp:sp>
    <dsp:sp modelId="{76BB2874-B162-4C94-A39E-30F0D777F301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392C890-8A73-4C66-BF63-A290CD9CCB92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06E76D-0565-4717-A0B4-10D9B5672467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Offer Inventory</a:t>
          </a:r>
        </a:p>
      </dsp:txBody>
      <dsp:txXfrm>
        <a:off x="3538574" y="2725540"/>
        <a:ext cx="2981250" cy="720000"/>
      </dsp:txXfrm>
    </dsp:sp>
    <dsp:sp modelId="{AA9B3917-F915-41F0-8034-08B01F02260A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80F849C-33DF-4491-A6C6-D79F07099C7F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48401C-903F-4193-BEDF-5B0586A1F5F9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Produce Fake views and clicks</a:t>
          </a:r>
        </a:p>
      </dsp:txBody>
      <dsp:txXfrm>
        <a:off x="7041543" y="2725540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dirty="0"/>
              <a:t>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2/13/19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2/13/19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VvX0zqvUSQ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27665-D2AD-42F6-B013-5EFF1568A9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How Much of the Internet Is Fake? Turns out a Lot, Actually.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5CA9D-DA63-46E6-AE37-0846EF565E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Original Article BY: Max </a:t>
            </a:r>
            <a:r>
              <a:rPr lang="en-US" dirty="0" err="1"/>
              <a:t>ReAd</a:t>
            </a:r>
            <a:r>
              <a:rPr lang="en-US" dirty="0"/>
              <a:t>, New York Magazine, 2018</a:t>
            </a:r>
          </a:p>
          <a:p>
            <a:r>
              <a:rPr lang="en-US" dirty="0"/>
              <a:t>Presented By: Matthew Stevenson</a:t>
            </a:r>
          </a:p>
          <a:p>
            <a:r>
              <a:rPr lang="en-US" dirty="0"/>
              <a:t>CS895 – Spring 2019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724734-5D59-4A68-B98A-706E16D57C44}"/>
              </a:ext>
            </a:extLst>
          </p:cNvPr>
          <p:cNvSpPr txBox="1"/>
          <p:nvPr/>
        </p:nvSpPr>
        <p:spPr>
          <a:xfrm>
            <a:off x="1637968" y="6392850"/>
            <a:ext cx="8977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http://nymag.com/intelligencer/2018/12/how-much-of-the-internet-is-fake.html</a:t>
            </a:r>
          </a:p>
        </p:txBody>
      </p:sp>
    </p:spTree>
    <p:extLst>
      <p:ext uri="{BB962C8B-B14F-4D97-AF65-F5344CB8AC3E}">
        <p14:creationId xmlns:p14="http://schemas.microsoft.com/office/powerpoint/2010/main" val="721692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4EA7C2-BA5D-4285-85E2-289FC5912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006" y="704850"/>
            <a:ext cx="8411988" cy="5448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B5E026-DE71-46FC-BF5A-EB29C3425442}"/>
              </a:ext>
            </a:extLst>
          </p:cNvPr>
          <p:cNvSpPr txBox="1"/>
          <p:nvPr/>
        </p:nvSpPr>
        <p:spPr>
          <a:xfrm>
            <a:off x="1077797" y="6355427"/>
            <a:ext cx="10338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https://services.google.com/fh/files/blogs/3ve_google_whiteops_whitepaper_final_nov_2018.pdf</a:t>
            </a:r>
          </a:p>
        </p:txBody>
      </p:sp>
    </p:spTree>
    <p:extLst>
      <p:ext uri="{BB962C8B-B14F-4D97-AF65-F5344CB8AC3E}">
        <p14:creationId xmlns:p14="http://schemas.microsoft.com/office/powerpoint/2010/main" val="886081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3379B1-9332-43E1-878B-E4DBD8E805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6989" y="455439"/>
            <a:ext cx="10558021" cy="53797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D5E22D-6C77-4FDC-9E18-C321D36D8A20}"/>
              </a:ext>
            </a:extLst>
          </p:cNvPr>
          <p:cNvSpPr txBox="1"/>
          <p:nvPr/>
        </p:nvSpPr>
        <p:spPr>
          <a:xfrm>
            <a:off x="1077797" y="6355427"/>
            <a:ext cx="10338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https://services.google.com/fh/files/blogs/3ve_google_whiteops_whitepaper_final_nov_2018.pdf</a:t>
            </a:r>
          </a:p>
        </p:txBody>
      </p:sp>
    </p:spTree>
    <p:extLst>
      <p:ext uri="{BB962C8B-B14F-4D97-AF65-F5344CB8AC3E}">
        <p14:creationId xmlns:p14="http://schemas.microsoft.com/office/powerpoint/2010/main" val="3488699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C85F25-39CC-48AF-8D8E-6A44DCC7E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7CAC5F-1B03-4B13-8559-35145C9154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572" y="351692"/>
            <a:ext cx="3930869" cy="6242882"/>
          </a:xfrm>
        </p:spPr>
        <p:txBody>
          <a:bodyPr>
            <a:normAutofit/>
          </a:bodyPr>
          <a:lstStyle/>
          <a:p>
            <a:r>
              <a:rPr lang="en-US" sz="5400" u="sng" dirty="0"/>
              <a:t>Architectures</a:t>
            </a:r>
          </a:p>
          <a:p>
            <a:pPr algn="ctr"/>
            <a:r>
              <a:rPr lang="en-US" sz="5400" dirty="0"/>
              <a:t>3v1</a:t>
            </a:r>
          </a:p>
          <a:p>
            <a:pPr algn="ctr"/>
            <a:endParaRPr lang="en-US" sz="5400" dirty="0"/>
          </a:p>
          <a:p>
            <a:pPr algn="ctr"/>
            <a:r>
              <a:rPr lang="en-US" sz="5400" dirty="0"/>
              <a:t>3v2</a:t>
            </a:r>
          </a:p>
          <a:p>
            <a:pPr algn="ctr"/>
            <a:endParaRPr lang="en-US" sz="5400" dirty="0"/>
          </a:p>
          <a:p>
            <a:pPr algn="ctr"/>
            <a:r>
              <a:rPr lang="en-US" sz="5400" dirty="0"/>
              <a:t>3v3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C24928-5082-471D-8892-4B363211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599" y="4305115"/>
            <a:ext cx="6711462" cy="1971537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95C84D3-24A9-498D-87BC-BF8B13EC3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1" y="2489932"/>
            <a:ext cx="6711462" cy="1815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CF28A3-EB20-43F2-8D9D-7386285D5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599" y="483836"/>
            <a:ext cx="6816970" cy="20344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BCB7D8A-E50E-4356-BB97-0FA3124643A8}"/>
              </a:ext>
            </a:extLst>
          </p:cNvPr>
          <p:cNvSpPr txBox="1"/>
          <p:nvPr/>
        </p:nvSpPr>
        <p:spPr>
          <a:xfrm>
            <a:off x="1077797" y="6355427"/>
            <a:ext cx="10338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https://services.google.com/fh/files/blogs/3ve_google_whiteops_whitepaper_final_nov_2018.pdf</a:t>
            </a:r>
          </a:p>
        </p:txBody>
      </p:sp>
    </p:spTree>
    <p:extLst>
      <p:ext uri="{BB962C8B-B14F-4D97-AF65-F5344CB8AC3E}">
        <p14:creationId xmlns:p14="http://schemas.microsoft.com/office/powerpoint/2010/main" val="912237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714742E-58E9-4872-8DBE-9DA9D63763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1" t="585" r="-384" b="-585"/>
          <a:stretch/>
        </p:blipFill>
        <p:spPr>
          <a:xfrm>
            <a:off x="2379428" y="1887201"/>
            <a:ext cx="7433144" cy="40779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6560D28-CFF1-4790-8304-0FC1BB973EE8}"/>
              </a:ext>
            </a:extLst>
          </p:cNvPr>
          <p:cNvSpPr txBox="1"/>
          <p:nvPr/>
        </p:nvSpPr>
        <p:spPr>
          <a:xfrm>
            <a:off x="1077797" y="6355427"/>
            <a:ext cx="10338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https://services.google.com/fh/files/blogs/3ve_google_whiteops_whitepaper_final_nov_2018.pdf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97B743-39C2-3848-AF7F-4FC4A5266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892819"/>
            <a:ext cx="10058400" cy="844541"/>
          </a:xfrm>
        </p:spPr>
        <p:txBody>
          <a:bodyPr>
            <a:normAutofit/>
          </a:bodyPr>
          <a:lstStyle/>
          <a:p>
            <a:r>
              <a:rPr lang="en-US" sz="3600" dirty="0"/>
              <a:t>Incoming 3ve.2 Bid Requests (via </a:t>
            </a:r>
            <a:r>
              <a:rPr lang="en-US" sz="3600" dirty="0" err="1"/>
              <a:t>OpenRTB</a:t>
            </a:r>
            <a:r>
              <a:rPr lang="en-US" sz="3600" dirty="0"/>
              <a:t> Protocol)</a:t>
            </a:r>
          </a:p>
        </p:txBody>
      </p:sp>
    </p:spTree>
    <p:extLst>
      <p:ext uri="{BB962C8B-B14F-4D97-AF65-F5344CB8AC3E}">
        <p14:creationId xmlns:p14="http://schemas.microsoft.com/office/powerpoint/2010/main" val="247969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DCB00-0FC8-CC48-BC1D-667A16D7A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14703"/>
            <a:ext cx="10058400" cy="1022657"/>
          </a:xfrm>
        </p:spPr>
        <p:txBody>
          <a:bodyPr/>
          <a:lstStyle/>
          <a:p>
            <a:pPr algn="ctr"/>
            <a:r>
              <a:rPr lang="en-US" dirty="0" err="1"/>
              <a:t>ads.txt</a:t>
            </a:r>
            <a:r>
              <a:rPr lang="en-US" dirty="0"/>
              <a:t> Status for Recent 3ve Traffic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3C2733-1C3B-470E-B4AC-76629476327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1" r="-1"/>
          <a:stretch/>
        </p:blipFill>
        <p:spPr>
          <a:xfrm>
            <a:off x="1474787" y="2088821"/>
            <a:ext cx="9242425" cy="36877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A33ECD-D479-4D61-AA30-0BA52F2087EE}"/>
              </a:ext>
            </a:extLst>
          </p:cNvPr>
          <p:cNvSpPr txBox="1"/>
          <p:nvPr/>
        </p:nvSpPr>
        <p:spPr>
          <a:xfrm>
            <a:off x="1077797" y="6355427"/>
            <a:ext cx="10338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https://services.google.com/fh/files/blogs/3ve_google_whiteops_whitepaper_final_nov_2018.pdf</a:t>
            </a:r>
          </a:p>
        </p:txBody>
      </p:sp>
    </p:spTree>
    <p:extLst>
      <p:ext uri="{BB962C8B-B14F-4D97-AF65-F5344CB8AC3E}">
        <p14:creationId xmlns:p14="http://schemas.microsoft.com/office/powerpoint/2010/main" val="534437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BEE5AE-C804-4AAE-91F4-3A52438FF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7" y="516836"/>
            <a:ext cx="4130091" cy="1089223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6D7036"/>
                </a:solidFill>
              </a:rPr>
              <a:t>Fake website?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7432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7492F8-BC82-4B96-A118-A76FC52E9A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927" y="2122885"/>
            <a:ext cx="4016241" cy="3979465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6F70056-4CD1-4588-BC9F-788F79B206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2" r="-2" b="-10163"/>
          <a:stretch/>
        </p:blipFill>
        <p:spPr>
          <a:xfrm>
            <a:off x="4075043" y="10"/>
            <a:ext cx="8111272" cy="672474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E86EB4D-CADF-452B-B266-551FA5CACCAE}"/>
              </a:ext>
            </a:extLst>
          </p:cNvPr>
          <p:cNvSpPr txBox="1"/>
          <p:nvPr/>
        </p:nvSpPr>
        <p:spPr>
          <a:xfrm>
            <a:off x="1077797" y="6355427"/>
            <a:ext cx="10338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https://services.google.com/fh/files/blogs/3ve_google_whiteops_whitepaper_final_nov_2018.pdf</a:t>
            </a:r>
          </a:p>
        </p:txBody>
      </p:sp>
    </p:spTree>
    <p:extLst>
      <p:ext uri="{BB962C8B-B14F-4D97-AF65-F5344CB8AC3E}">
        <p14:creationId xmlns:p14="http://schemas.microsoft.com/office/powerpoint/2010/main" val="4183657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331D47-DE7A-4F51-9D59-FD68F3BDD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DEDC60-6312-4214-B219-E46479D7E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2A1B31-DB63-435D-93E6-9712CDFB2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B8738D-6184-4200-93C8-A38B49E3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EB7F88-8801-4074-BFD4-245CBF1D3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515" y="3588395"/>
            <a:ext cx="5118183" cy="565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41F1F9-97C0-4876-BED3-5A5FBCB1A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3v2 infected computer operations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BCC87BA-4257-49FA-89C7-B18EA1E606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5457" y="728759"/>
            <a:ext cx="5131653" cy="342537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B73017D-B127-4D47-BB33-0DA52359F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solidFill>
            <a:srgbClr val="4C4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00FEB-FE09-47A8-801E-B436178BE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891" y="720030"/>
            <a:ext cx="5118182" cy="287571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2B7B8EB-0638-43BD-9A64-62F95F505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1AD70F9-2AA8-40AD-81F2-0D7BC881C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7DAF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A95E83E-3C35-4C05-B1FC-CBF86CCB7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4C4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BC81F0-D35E-43B3-A895-3F5BE3B1BC39}"/>
              </a:ext>
            </a:extLst>
          </p:cNvPr>
          <p:cNvSpPr txBox="1"/>
          <p:nvPr/>
        </p:nvSpPr>
        <p:spPr>
          <a:xfrm>
            <a:off x="976387" y="5813560"/>
            <a:ext cx="10338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https://services.google.com/fh/files/blogs/3ve_google_whiteops_whitepaper_final_nov_2018.pdf</a:t>
            </a:r>
          </a:p>
        </p:txBody>
      </p:sp>
    </p:spTree>
    <p:extLst>
      <p:ext uri="{BB962C8B-B14F-4D97-AF65-F5344CB8AC3E}">
        <p14:creationId xmlns:p14="http://schemas.microsoft.com/office/powerpoint/2010/main" val="408729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240A2FC-E2C3-458D-96B4-5DF9028D9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F097929-F3D6-4D1F-8AFC-CF348171A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074C91-9045-414B-B5F9-567DAE3EE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126682-88AC-4893-B0E0-221563F83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1770352"/>
            <a:ext cx="3401961" cy="25547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Area of Infiltration for 3v2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954838-8355-41B6-81A5-BF693A8F5F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373" y="640081"/>
            <a:ext cx="6571468" cy="505415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2B9BBBC4-97A3-47D2-BFFE-A68530CDB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489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8967BEA-EA6A-4FF1-94E2-B010B61A3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A6C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07F5B7-E672-4D6A-82C7-29A1ADB38FC5}"/>
              </a:ext>
            </a:extLst>
          </p:cNvPr>
          <p:cNvSpPr txBox="1"/>
          <p:nvPr/>
        </p:nvSpPr>
        <p:spPr>
          <a:xfrm>
            <a:off x="976387" y="5813560"/>
            <a:ext cx="10338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https://services.google.com/fh/files/blogs/3ve_google_whiteops_whitepaper_final_nov_2018.pdf</a:t>
            </a:r>
          </a:p>
        </p:txBody>
      </p:sp>
    </p:spTree>
    <p:extLst>
      <p:ext uri="{BB962C8B-B14F-4D97-AF65-F5344CB8AC3E}">
        <p14:creationId xmlns:p14="http://schemas.microsoft.com/office/powerpoint/2010/main" val="1170594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8A1B5F-0801-4AFF-A489-335B6A851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201B52-6441-4DBA-BACE-235977581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DF3DBB-17DD-4058-A944-5578E18A0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8085DD-8702-41C5-902C-64C09CAF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26060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Methbot</a:t>
            </a:r>
            <a:endParaRPr lang="en-US" sz="8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8843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03258A-52C6-4288-AA56-C3262A0D2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7A771-09AA-47B0-AA61-7CDD22F7A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Effects of </a:t>
            </a:r>
            <a:r>
              <a:rPr lang="en-US" sz="4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Methbot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64A9F1-40FD-41E0-8FB1-3B2CDF51CC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58" r="3" b="-1150"/>
          <a:stretch/>
        </p:blipFill>
        <p:spPr>
          <a:xfrm>
            <a:off x="593092" y="388654"/>
            <a:ext cx="6909801" cy="5557008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7D417315-0A35-4882-ABD2-ABE3C89E5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EB73DB-D43E-4BE5-BE8B-FF53FFA5AA73}"/>
              </a:ext>
            </a:extLst>
          </p:cNvPr>
          <p:cNvSpPr txBox="1"/>
          <p:nvPr/>
        </p:nvSpPr>
        <p:spPr>
          <a:xfrm>
            <a:off x="1980545" y="6434024"/>
            <a:ext cx="839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https://cdn2.hubspot.net/hubfs/3400937/WO_Methbot_Operation_WP_01.pdf</a:t>
            </a:r>
          </a:p>
        </p:txBody>
      </p:sp>
    </p:spTree>
    <p:extLst>
      <p:ext uri="{BB962C8B-B14F-4D97-AF65-F5344CB8AC3E}">
        <p14:creationId xmlns:p14="http://schemas.microsoft.com/office/powerpoint/2010/main" val="4063002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495E7B-5064-460B-B3A2-E8C7F5D50B29}"/>
              </a:ext>
            </a:extLst>
          </p:cNvPr>
          <p:cNvSpPr txBox="1"/>
          <p:nvPr/>
        </p:nvSpPr>
        <p:spPr>
          <a:xfrm>
            <a:off x="1637968" y="6392850"/>
            <a:ext cx="8977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http://nymag.com/intelligencer/2018/12/how-much-of-the-internet-is-fake.html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04663D-7E41-4A9A-A61F-CCE82635C0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592" y="168478"/>
            <a:ext cx="11296815" cy="590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26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829E218-74FB-4455-98BE-F2C5BA897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8D75FD-D4F9-4D11-B70D-82EFCB4CF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75F8FC7-2268-462F-AFF6-A4A975C34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DA08E7-A898-4B9F-B551-3361C6F3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8032" y="639097"/>
            <a:ext cx="5025040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</a:t>
            </a:r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Methbot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Bot Farm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C6EC20-2A89-4290-965E-8732C2E1C0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59" t="-54" r="-269"/>
          <a:stretch/>
        </p:blipFill>
        <p:spPr>
          <a:xfrm>
            <a:off x="451945" y="639097"/>
            <a:ext cx="6242113" cy="4012931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EF45B32-FB97-49CC-B778-CA7CF87BE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9D1C364C-8702-4ED9-9D23-41CDB2982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EE051E9-6C07-4FBB-B4F7-EDF8DDEAA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34DCD4-E6D7-4AEC-8B9C-B3F686FBE0FE}"/>
              </a:ext>
            </a:extLst>
          </p:cNvPr>
          <p:cNvSpPr txBox="1"/>
          <p:nvPr/>
        </p:nvSpPr>
        <p:spPr>
          <a:xfrm>
            <a:off x="1980545" y="6434024"/>
            <a:ext cx="839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https://cdn2.hubspot.net/hubfs/3400937/WO_Methbot_Operation_WP_01.pdf</a:t>
            </a:r>
          </a:p>
        </p:txBody>
      </p:sp>
    </p:spTree>
    <p:extLst>
      <p:ext uri="{BB962C8B-B14F-4D97-AF65-F5344CB8AC3E}">
        <p14:creationId xmlns:p14="http://schemas.microsoft.com/office/powerpoint/2010/main" val="3480893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8D8E-4342-4121-8601-EA1BCDFC7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5000625"/>
            <a:ext cx="10058400" cy="94239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Heatmap Distribution of </a:t>
            </a:r>
            <a:r>
              <a:rPr lang="en-US" dirty="0" err="1"/>
              <a:t>Methbot</a:t>
            </a:r>
            <a:r>
              <a:rPr lang="en-US" dirty="0"/>
              <a:t> in Comparison to Traditional Botnets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AD7CA7-E91D-4495-A87C-C05118E2E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852" y="873818"/>
            <a:ext cx="5838825" cy="33370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4EF2BC-E0E8-482F-A644-172601441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62" y="873817"/>
            <a:ext cx="5497390" cy="33370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4A2455-1CD9-40C2-9852-1752F3885DAB}"/>
              </a:ext>
            </a:extLst>
          </p:cNvPr>
          <p:cNvSpPr txBox="1"/>
          <p:nvPr/>
        </p:nvSpPr>
        <p:spPr>
          <a:xfrm>
            <a:off x="1980545" y="6434024"/>
            <a:ext cx="839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https://cdn2.hubspot.net/hubfs/3400937/WO_Methbot_Operation_WP_01.pdf</a:t>
            </a:r>
          </a:p>
        </p:txBody>
      </p:sp>
    </p:spTree>
    <p:extLst>
      <p:ext uri="{BB962C8B-B14F-4D97-AF65-F5344CB8AC3E}">
        <p14:creationId xmlns:p14="http://schemas.microsoft.com/office/powerpoint/2010/main" val="2808415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87581-6B73-4B60-BAF3-9B623A352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/>
              <a:t>Characteristics of Methbot</a:t>
            </a:r>
            <a:endParaRPr lang="en-US" dirty="0"/>
          </a:p>
        </p:txBody>
      </p:sp>
      <p:pic>
        <p:nvPicPr>
          <p:cNvPr id="7" name="Graphic 6" descr="Computer">
            <a:extLst>
              <a:ext uri="{FF2B5EF4-FFF2-40B4-BE49-F238E27FC236}">
                <a16:creationId xmlns:a16="http://schemas.microsoft.com/office/drawing/2014/main" id="{490795DC-EC36-4671-A353-0AEAC87FB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132" y="645106"/>
            <a:ext cx="5247747" cy="5247747"/>
          </a:xfrm>
          <a:prstGeom prst="rect">
            <a:avLst/>
          </a:prstGeom>
        </p:spPr>
      </p:pic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1569BD6-D1BF-4573-96A9-75A95F8AC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Preserve session data between executions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Parse html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Uses </a:t>
            </a:r>
            <a:r>
              <a:rPr lang="en-US" dirty="0" err="1"/>
              <a:t>JWPlayer</a:t>
            </a:r>
            <a:r>
              <a:rPr lang="en-US" dirty="0"/>
              <a:t> to run ad tags and request video advertisements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NodeJS</a:t>
            </a: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6587DBF8-5C50-4034-8B79-FE54A01A8E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720853-E885-4BE5-BFE2-24004CEF6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38737-8DA3-4712-B2DE-45023A3EB714}"/>
              </a:ext>
            </a:extLst>
          </p:cNvPr>
          <p:cNvSpPr txBox="1"/>
          <p:nvPr/>
        </p:nvSpPr>
        <p:spPr>
          <a:xfrm>
            <a:off x="1980545" y="6434024"/>
            <a:ext cx="839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https://cdn2.hubspot.net/hubfs/3400937/WO_Methbot_Operation_WP_01.pdf</a:t>
            </a:r>
          </a:p>
        </p:txBody>
      </p:sp>
    </p:spTree>
    <p:extLst>
      <p:ext uri="{BB962C8B-B14F-4D97-AF65-F5344CB8AC3E}">
        <p14:creationId xmlns:p14="http://schemas.microsoft.com/office/powerpoint/2010/main" val="1530170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E1033-DE07-4E0A-83A3-15742FA9D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Key Behaviors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5023D99-21AE-4FB2-81DF-C7ADF0B340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8390020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1F145F7-0838-4B8D-85D5-0100854B49F9}"/>
              </a:ext>
            </a:extLst>
          </p:cNvPr>
          <p:cNvSpPr txBox="1"/>
          <p:nvPr/>
        </p:nvSpPr>
        <p:spPr>
          <a:xfrm>
            <a:off x="1980545" y="6434024"/>
            <a:ext cx="839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https://cdn2.hubspot.net/hubfs/3400937/WO_Methbot_Operation_WP_01.pdf</a:t>
            </a:r>
          </a:p>
        </p:txBody>
      </p:sp>
    </p:spTree>
    <p:extLst>
      <p:ext uri="{BB962C8B-B14F-4D97-AF65-F5344CB8AC3E}">
        <p14:creationId xmlns:p14="http://schemas.microsoft.com/office/powerpoint/2010/main" val="745929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0">
            <a:extLst>
              <a:ext uri="{FF2B5EF4-FFF2-40B4-BE49-F238E27FC236}">
                <a16:creationId xmlns:a16="http://schemas.microsoft.com/office/drawing/2014/main" id="{3FD3CF24-D05A-4E8A-8D2C-0AB7CC0FD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D5AA5-7BEC-49A4-97D8-B0C02FE2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3577" y="634946"/>
            <a:ext cx="6846166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Avoidance of Fraud Detection</a:t>
            </a:r>
          </a:p>
        </p:txBody>
      </p:sp>
      <p:pic>
        <p:nvPicPr>
          <p:cNvPr id="6" name="Picture 5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1E5FD383-7051-4CA4-AFB1-1EC0391CE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43" y="620721"/>
            <a:ext cx="3267889" cy="1583926"/>
          </a:xfrm>
          <a:prstGeom prst="rect">
            <a:avLst/>
          </a:prstGeom>
        </p:spPr>
      </p:pic>
      <p:cxnSp>
        <p:nvCxnSpPr>
          <p:cNvPr id="28" name="Straight Connector 12">
            <a:extLst>
              <a:ext uri="{FF2B5EF4-FFF2-40B4-BE49-F238E27FC236}">
                <a16:creationId xmlns:a16="http://schemas.microsoft.com/office/drawing/2014/main" id="{96330F87-AACB-40A7-B2EA-55C9CFEF4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09772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EBB942FB-A66A-4182-9ED5-D228812A4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05" y="2349517"/>
            <a:ext cx="3121800" cy="1599923"/>
          </a:xfrm>
          <a:prstGeom prst="rect">
            <a:avLst/>
          </a:prstGeom>
        </p:spPr>
      </p:pic>
      <p:pic>
        <p:nvPicPr>
          <p:cNvPr id="5" name="Picture 4" descr="A close up of a screen&#10;&#10;Description automatically generated">
            <a:extLst>
              <a:ext uri="{FF2B5EF4-FFF2-40B4-BE49-F238E27FC236}">
                <a16:creationId xmlns:a16="http://schemas.microsoft.com/office/drawing/2014/main" id="{C0A61A64-2AD5-4A65-9A0D-ACDFD45403D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064" y="4110309"/>
            <a:ext cx="3446682" cy="121495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2823E-0247-4DC8-BF7B-D8DA1B71D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1747" y="2198914"/>
            <a:ext cx="6847996" cy="367018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Screen object construction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Dynamic Code Patching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Spoofing Behaviors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Human Input Simulation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Forged IP Registration</a:t>
            </a:r>
          </a:p>
        </p:txBody>
      </p:sp>
      <p:sp>
        <p:nvSpPr>
          <p:cNvPr id="29" name="Rectangle 14">
            <a:extLst>
              <a:ext uri="{FF2B5EF4-FFF2-40B4-BE49-F238E27FC236}">
                <a16:creationId xmlns:a16="http://schemas.microsoft.com/office/drawing/2014/main" id="{55BC9725-B546-4B1F-B1BB-F6A61E244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E69DB3CD-23E8-4507-AE0E-77E1E0A03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871DB1-7358-4235-ACEE-E2453BEBAE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4010" y="4897544"/>
            <a:ext cx="3762375" cy="800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7CFA4D-C2DA-43C6-928D-52986AF585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3386" y="3097128"/>
            <a:ext cx="3257550" cy="28384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A3E035-2932-4C20-A2A5-735E724124B8}"/>
              </a:ext>
            </a:extLst>
          </p:cNvPr>
          <p:cNvSpPr txBox="1"/>
          <p:nvPr/>
        </p:nvSpPr>
        <p:spPr>
          <a:xfrm>
            <a:off x="1980545" y="6434024"/>
            <a:ext cx="839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https://cdn2.hubspot.net/hubfs/3400937/WO_Methbot_Operation_WP_01.pdf</a:t>
            </a:r>
          </a:p>
        </p:txBody>
      </p:sp>
    </p:spTree>
    <p:extLst>
      <p:ext uri="{BB962C8B-B14F-4D97-AF65-F5344CB8AC3E}">
        <p14:creationId xmlns:p14="http://schemas.microsoft.com/office/powerpoint/2010/main" val="3260959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8A1B5F-0801-4AFF-A489-335B6A851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201B52-6441-4DBA-BACE-235977581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DF3DBB-17DD-4058-A944-5578E18A0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8085DD-8702-41C5-902C-64C09CAF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26060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Why Should We Be Concerned?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08762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6E09AC3-40FC-4C36-8AF6-6006CEBEB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464" y="5521568"/>
            <a:ext cx="2349305" cy="686738"/>
          </a:xfrm>
        </p:spPr>
        <p:txBody>
          <a:bodyPr/>
          <a:lstStyle/>
          <a:p>
            <a:r>
              <a:rPr lang="en-US" dirty="0"/>
              <a:t>PewDiePie?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2DCD7BC-F70E-4299-9B0F-9CBD42F3232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753" t="-20514" r="-16826" b="-696"/>
          <a:stretch/>
        </p:blipFill>
        <p:spPr>
          <a:xfrm>
            <a:off x="15" y="-597877"/>
            <a:ext cx="12191985" cy="61194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2E829A-323F-48D8-819C-BBD2F0BC7807}"/>
              </a:ext>
            </a:extLst>
          </p:cNvPr>
          <p:cNvSpPr txBox="1"/>
          <p:nvPr/>
        </p:nvSpPr>
        <p:spPr>
          <a:xfrm>
            <a:off x="662354" y="6310788"/>
            <a:ext cx="10867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http://nymag.com/intelligencer/2018/12/why-pewdiepies-anti-semitic-youtube-jokes-dont-hurt-him.html</a:t>
            </a:r>
          </a:p>
        </p:txBody>
      </p:sp>
    </p:spTree>
    <p:extLst>
      <p:ext uri="{BB962C8B-B14F-4D97-AF65-F5344CB8AC3E}">
        <p14:creationId xmlns:p14="http://schemas.microsoft.com/office/powerpoint/2010/main" val="3067660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4DBFAD-A211-45FE-8428-86AD79729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767255"/>
            <a:ext cx="10401037" cy="970105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‘They called this hypothetical event “The Inversion.”’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11B735-2C4C-4602-AA22-E87BABFFF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sz="2200" dirty="0"/>
              <a:t>the internet is highly saturated with botnet traffic. </a:t>
            </a:r>
          </a:p>
          <a:p>
            <a:pPr marL="0" indent="0">
              <a:buNone/>
            </a:pPr>
            <a:endParaRPr lang="en-US" sz="22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200" dirty="0"/>
              <a:t> machine learning algorithms are evolving based off large amounts of botnet traffic.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22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200" dirty="0"/>
              <a:t> increased botnet traffic saturates the ability to correctly detect real vs fake activity</a:t>
            </a:r>
          </a:p>
          <a:p>
            <a:pPr marL="0" indent="0">
              <a:buNone/>
            </a:pPr>
            <a:endParaRPr lang="en-US" sz="22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200" dirty="0"/>
              <a:t> humans could become outliers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4346A-6587-4D77-A39C-73E626B14C6A}"/>
              </a:ext>
            </a:extLst>
          </p:cNvPr>
          <p:cNvSpPr txBox="1"/>
          <p:nvPr/>
        </p:nvSpPr>
        <p:spPr>
          <a:xfrm>
            <a:off x="1637968" y="6392850"/>
            <a:ext cx="8977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http://nymag.com/intelligencer/2018/12/how-much-of-the-internet-is-fake.html</a:t>
            </a:r>
          </a:p>
        </p:txBody>
      </p:sp>
    </p:spTree>
    <p:extLst>
      <p:ext uri="{BB962C8B-B14F-4D97-AF65-F5344CB8AC3E}">
        <p14:creationId xmlns:p14="http://schemas.microsoft.com/office/powerpoint/2010/main" val="4286520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B8A1B5F-0801-4AFF-A489-335B6A851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201B52-6441-4DBA-BACE-235977581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DF3DBB-17DD-4058-A944-5578E18A0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DEB8D-3217-F24F-AF79-5BBFC44BC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643467"/>
            <a:ext cx="6255026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How serious is the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BBC2A-6753-A644-AB46-8F752D5B3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0995" y="643467"/>
            <a:ext cx="3341488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cap="all" spc="200" dirty="0">
                <a:solidFill>
                  <a:schemeClr val="tx2"/>
                </a:solidFill>
                <a:latin typeface="+mj-lt"/>
              </a:rPr>
              <a:t>Answer:</a:t>
            </a:r>
          </a:p>
          <a:p>
            <a:pPr marL="0" indent="0">
              <a:buNone/>
            </a:pPr>
            <a:r>
              <a:rPr lang="en-US" sz="2400" cap="all" spc="200" dirty="0">
                <a:solidFill>
                  <a:schemeClr val="tx2"/>
                </a:solidFill>
                <a:latin typeface="+mj-lt"/>
              </a:rPr>
              <a:t>Very serious. Let’s take a look at some examples…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308263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A03258A-52C6-4288-AA56-C3262A0D2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9D170B-D5BF-7C4C-9283-1A0ACDB2EF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Where Are The Metrics?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F8CC3-20D9-224D-ADC3-6B398CEE49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7D417315-0A35-4882-ABD2-ABE3C89E5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82DC55-1F42-ED4D-ACA0-635EE6F6D782}"/>
              </a:ext>
            </a:extLst>
          </p:cNvPr>
          <p:cNvSpPr txBox="1"/>
          <p:nvPr/>
        </p:nvSpPr>
        <p:spPr>
          <a:xfrm>
            <a:off x="429351" y="6464292"/>
            <a:ext cx="11330152" cy="39370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Source: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www.wsj.com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/articles/advertisers-allege-facebook-failed-to-disclose-key-metric-error-for-more-than-a-year-1539720524</a:t>
            </a:r>
          </a:p>
        </p:txBody>
      </p:sp>
    </p:spTree>
    <p:extLst>
      <p:ext uri="{BB962C8B-B14F-4D97-AF65-F5344CB8AC3E}">
        <p14:creationId xmlns:p14="http://schemas.microsoft.com/office/powerpoint/2010/main" val="1390753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">
            <a:extLst>
              <a:ext uri="{FF2B5EF4-FFF2-40B4-BE49-F238E27FC236}">
                <a16:creationId xmlns:a16="http://schemas.microsoft.com/office/drawing/2014/main" id="{EB8A1B5F-0801-4AFF-A489-335B6A851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201B52-6441-4DBA-BACE-235977581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DF3DBB-17DD-4058-A944-5578E18A0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2276A4-A61A-274A-B086-8735B5C209AE}"/>
              </a:ext>
            </a:extLst>
          </p:cNvPr>
          <p:cNvSpPr txBox="1"/>
          <p:nvPr/>
        </p:nvSpPr>
        <p:spPr>
          <a:xfrm>
            <a:off x="965201" y="643467"/>
            <a:ext cx="6255026" cy="5054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At first glance of the article title, that raises some serious questions. </a:t>
            </a:r>
          </a:p>
          <a:p>
            <a:pPr algn="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endParaRPr lang="en-US" sz="5000" spc="-5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  <a:p>
            <a:pPr algn="r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Let’s look at an example…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51834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E8E340-D844-F847-90D5-FBBB0C020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dirty="0"/>
              <a:t>Fake People?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267BD0-511A-AD4A-B54D-67969BAB0A0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D417315-0A35-4882-ABD2-ABE3C89E5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D9090-9405-604E-8AD2-9CB378FB1648}"/>
              </a:ext>
            </a:extLst>
          </p:cNvPr>
          <p:cNvSpPr txBox="1"/>
          <p:nvPr/>
        </p:nvSpPr>
        <p:spPr>
          <a:xfrm>
            <a:off x="2466928" y="6456774"/>
            <a:ext cx="725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twitter.com</a:t>
            </a:r>
            <a:r>
              <a:rPr lang="en-US" dirty="0"/>
              <a:t>/</a:t>
            </a:r>
            <a:r>
              <a:rPr lang="en-US" dirty="0" err="1"/>
              <a:t>mbrennanchina</a:t>
            </a:r>
            <a:r>
              <a:rPr lang="en-US" dirty="0"/>
              <a:t>/status/1072114511212109824</a:t>
            </a:r>
          </a:p>
        </p:txBody>
      </p:sp>
    </p:spTree>
    <p:extLst>
      <p:ext uri="{BB962C8B-B14F-4D97-AF65-F5344CB8AC3E}">
        <p14:creationId xmlns:p14="http://schemas.microsoft.com/office/powerpoint/2010/main" val="2719788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A9B1C5-DCC5-484C-86C3-986A3D5238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42301" y="603315"/>
            <a:ext cx="9772628" cy="50975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FD1964-C65B-442F-9E40-81C9665800B8}"/>
              </a:ext>
            </a:extLst>
          </p:cNvPr>
          <p:cNvSpPr txBox="1"/>
          <p:nvPr/>
        </p:nvSpPr>
        <p:spPr>
          <a:xfrm>
            <a:off x="1838650" y="6402277"/>
            <a:ext cx="851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https://www.nytimes.com/2017/09/13/us/politics/russia-facebook-election.html</a:t>
            </a:r>
          </a:p>
        </p:txBody>
      </p:sp>
    </p:spTree>
    <p:extLst>
      <p:ext uri="{BB962C8B-B14F-4D97-AF65-F5344CB8AC3E}">
        <p14:creationId xmlns:p14="http://schemas.microsoft.com/office/powerpoint/2010/main" val="4661626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EFD1964-C65B-442F-9E40-81C9665800B8}"/>
              </a:ext>
            </a:extLst>
          </p:cNvPr>
          <p:cNvSpPr txBox="1"/>
          <p:nvPr/>
        </p:nvSpPr>
        <p:spPr>
          <a:xfrm>
            <a:off x="1838650" y="6402277"/>
            <a:ext cx="851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https://www.nytimes.com/2017/09/13/us/politics/russia-facebook-election.html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C655F6-6D35-43FA-B7C8-7C72F159851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6121" y="542951"/>
            <a:ext cx="9699758" cy="520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357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0861964-D86C-4A50-8F6D-B466384A6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3B079-8EA4-4A46-97DA-DD1D90273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dirty="0"/>
              <a:t>Fake Businesses?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68DAD6-E6BF-9943-B959-327C507B13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779" y="1252031"/>
            <a:ext cx="7260022" cy="390226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4A678E-8F30-4E92-A5BF-F5D03D011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2CE8509-9E93-4D74-BF24-661F111C7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008A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E8BA98-E13C-403B-AC96-75E203799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4D3D39-123C-C944-B48F-7D6529883202}"/>
              </a:ext>
            </a:extLst>
          </p:cNvPr>
          <p:cNvSpPr txBox="1"/>
          <p:nvPr/>
        </p:nvSpPr>
        <p:spPr>
          <a:xfrm>
            <a:off x="887353" y="6420384"/>
            <a:ext cx="10417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www.nytimes.com</a:t>
            </a:r>
            <a:r>
              <a:rPr lang="en-US" dirty="0"/>
              <a:t>/interactive/2018/11/27/style/what-is-inside-this-internet-rabbit-</a:t>
            </a:r>
            <a:r>
              <a:rPr lang="en-US" dirty="0" err="1"/>
              <a:t>hole.html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6176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8220E1-714D-B241-85B5-EEDC0B0FB9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258" y="1105053"/>
            <a:ext cx="6972142" cy="415206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1E8D1B8-AE2C-994A-AEED-E99FE52B3252}"/>
              </a:ext>
            </a:extLst>
          </p:cNvPr>
          <p:cNvSpPr txBox="1">
            <a:spLocks/>
          </p:cNvSpPr>
          <p:nvPr/>
        </p:nvSpPr>
        <p:spPr>
          <a:xfrm>
            <a:off x="8098636" y="1105053"/>
            <a:ext cx="3690257" cy="82222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Fake Content?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7A1FDA8-7FF0-C746-9EBE-832835FB19BC}"/>
              </a:ext>
            </a:extLst>
          </p:cNvPr>
          <p:cNvCxnSpPr/>
          <p:nvPr/>
        </p:nvCxnSpPr>
        <p:spPr>
          <a:xfrm>
            <a:off x="7976382" y="1819098"/>
            <a:ext cx="38125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AE16889-3C2E-9E40-9DD8-6AEAD1E48630}"/>
              </a:ext>
            </a:extLst>
          </p:cNvPr>
          <p:cNvSpPr txBox="1"/>
          <p:nvPr/>
        </p:nvSpPr>
        <p:spPr>
          <a:xfrm>
            <a:off x="667407" y="6411310"/>
            <a:ext cx="10857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http://</a:t>
            </a:r>
            <a:r>
              <a:rPr lang="en-US" dirty="0" err="1"/>
              <a:t>nymag.com</a:t>
            </a:r>
            <a:r>
              <a:rPr lang="en-US" dirty="0"/>
              <a:t>/intelligencer/2018/08/what-is-the-baby-meme-about-eating-sugar-and-telling-</a:t>
            </a:r>
            <a:r>
              <a:rPr lang="en-US" dirty="0" err="1"/>
              <a:t>lies.html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9223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9">
            <a:extLst>
              <a:ext uri="{FF2B5EF4-FFF2-40B4-BE49-F238E27FC236}">
                <a16:creationId xmlns:a16="http://schemas.microsoft.com/office/drawing/2014/main" id="{7DE3B1B8-DC38-48E8-8C31-EF790659B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9E63FFFE-1DB2-4A0F-B495-35782F162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13">
            <a:extLst>
              <a:ext uri="{FF2B5EF4-FFF2-40B4-BE49-F238E27FC236}">
                <a16:creationId xmlns:a16="http://schemas.microsoft.com/office/drawing/2014/main" id="{32BB9A07-8AB8-4D82-B3BC-B500DDEC7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15">
            <a:extLst>
              <a:ext uri="{FF2B5EF4-FFF2-40B4-BE49-F238E27FC236}">
                <a16:creationId xmlns:a16="http://schemas.microsoft.com/office/drawing/2014/main" id="{80861964-D86C-4A50-8F6D-B466384A6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D00F5A-04A9-B149-9C43-92AC1EC14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Fake Politics?</a:t>
            </a:r>
          </a:p>
        </p:txBody>
      </p:sp>
      <p:pic>
        <p:nvPicPr>
          <p:cNvPr id="28" name="Graphic 6" descr="Scales of Justice">
            <a:extLst>
              <a:ext uri="{FF2B5EF4-FFF2-40B4-BE49-F238E27FC236}">
                <a16:creationId xmlns:a16="http://schemas.microsoft.com/office/drawing/2014/main" id="{F45454C0-8C7F-45BA-879C-CB620B251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1696" y="640081"/>
            <a:ext cx="5314406" cy="5314406"/>
          </a:xfrm>
          <a:prstGeom prst="rect">
            <a:avLst/>
          </a:prstGeom>
        </p:spPr>
      </p:pic>
      <p:cxnSp>
        <p:nvCxnSpPr>
          <p:cNvPr id="29" name="Straight Connector 17">
            <a:extLst>
              <a:ext uri="{FF2B5EF4-FFF2-40B4-BE49-F238E27FC236}">
                <a16:creationId xmlns:a16="http://schemas.microsoft.com/office/drawing/2014/main" id="{754A678E-8F30-4E92-A5BF-F5D03D011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17614-591B-F645-814F-EFA6D7C670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>
            <a:normAutofit/>
          </a:bodyPr>
          <a:lstStyle/>
          <a:p>
            <a:pPr>
              <a:buFont typeface="Calibri" panose="020F0502020204030204" pitchFamily="34" charset="0"/>
              <a:buChar char="o"/>
            </a:pPr>
            <a:r>
              <a:rPr lang="en-US" dirty="0"/>
              <a:t> “Drown out” opposing viewpoints</a:t>
            </a:r>
          </a:p>
          <a:p>
            <a:pPr>
              <a:buFont typeface="Calibri" panose="020F0502020204030204" pitchFamily="34" charset="0"/>
              <a:buChar char="o"/>
            </a:pPr>
            <a:r>
              <a:rPr lang="en-US" dirty="0"/>
              <a:t> Sway public opinion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  <p:sp>
        <p:nvSpPr>
          <p:cNvPr id="30" name="Rectangle 19">
            <a:extLst>
              <a:ext uri="{FF2B5EF4-FFF2-40B4-BE49-F238E27FC236}">
                <a16:creationId xmlns:a16="http://schemas.microsoft.com/office/drawing/2014/main" id="{02CE8509-9E93-4D74-BF24-661F111C7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66E8BA98-E13C-403B-AC96-75E203799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908030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DE3B1B8-DC38-48E8-8C31-EF790659B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63FFFE-1DB2-4A0F-B495-35782F162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2BB9A07-8AB8-4D82-B3BC-B500DDEC7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0861964-D86C-4A50-8F6D-B466384A6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8417E6-EF2E-664E-9419-849F91610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/>
              <a:t>What does this mean for us as a “real” person?</a:t>
            </a:r>
          </a:p>
        </p:txBody>
      </p:sp>
      <p:pic>
        <p:nvPicPr>
          <p:cNvPr id="8" name="Graphic 7" descr="Help">
            <a:extLst>
              <a:ext uri="{FF2B5EF4-FFF2-40B4-BE49-F238E27FC236}">
                <a16:creationId xmlns:a16="http://schemas.microsoft.com/office/drawing/2014/main" id="{E8BEFAA0-47D9-4F01-9A93-3E88FB9B6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1696" y="640081"/>
            <a:ext cx="5314406" cy="531440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4A678E-8F30-4E92-A5BF-F5D03D011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8E7307-FB6F-7B40-93B7-63425F776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dirty="0"/>
              <a:t>Answer:</a:t>
            </a:r>
          </a:p>
          <a:p>
            <a:pPr marL="0" indent="0">
              <a:buNone/>
            </a:pPr>
            <a:r>
              <a:rPr lang="en-US" dirty="0"/>
              <a:t>The odds grow increasingly not in our favor.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CE8509-9E93-4D74-BF24-661F111C7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E8BA98-E13C-403B-AC96-75E203799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260561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B02D6F-775E-47E7-9A03-CBB663D29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Closing Remarks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07119-ACAC-4510-9795-0C9AE8E33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016" y="605896"/>
            <a:ext cx="6413663" cy="56462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cap="all" spc="200" dirty="0">
                <a:latin typeface="+mj-lt"/>
              </a:rPr>
              <a:t>at some point We must prove:</a:t>
            </a:r>
          </a:p>
          <a:p>
            <a:pPr marL="0" indent="0">
              <a:buNone/>
            </a:pPr>
            <a:endParaRPr lang="en-US" cap="all" spc="200" dirty="0">
              <a:latin typeface="+mj-lt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cap="all" spc="200" dirty="0">
                <a:latin typeface="+mj-lt"/>
              </a:rPr>
              <a:t> We Are “Not a bot”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cap="all" spc="200" dirty="0">
                <a:latin typeface="+mj-lt"/>
              </a:rPr>
              <a:t> What is Real VS Fake</a:t>
            </a:r>
          </a:p>
          <a:p>
            <a:pPr marL="0" indent="0">
              <a:buNone/>
            </a:pPr>
            <a:endParaRPr lang="en-US" cap="all" spc="200" dirty="0">
              <a:latin typeface="+mj-lt"/>
            </a:endParaRPr>
          </a:p>
          <a:p>
            <a:pPr marL="0" indent="0">
              <a:buNone/>
            </a:pPr>
            <a:endParaRPr lang="en-US" cap="all" spc="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58963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544B5D-D205-6246-A4C2-31B458CB6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631" y="1828800"/>
            <a:ext cx="7424737" cy="433377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E0D0AF6-F4CE-3B42-A0D8-B39629808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95423"/>
            <a:ext cx="10058400" cy="1041937"/>
          </a:xfrm>
        </p:spPr>
        <p:txBody>
          <a:bodyPr/>
          <a:lstStyle/>
          <a:p>
            <a:pPr algn="ctr"/>
            <a:r>
              <a:rPr lang="en-US" dirty="0"/>
              <a:t>Example of a Counterfeit Site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4B0A93-A3B3-6F4D-9701-936310BB045F}"/>
              </a:ext>
            </a:extLst>
          </p:cNvPr>
          <p:cNvSpPr txBox="1"/>
          <p:nvPr/>
        </p:nvSpPr>
        <p:spPr>
          <a:xfrm>
            <a:off x="1077797" y="6355427"/>
            <a:ext cx="10338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https://services.google.com/fh/files/blogs/3ve_google_whiteops_whitepaper_final_nov_2018.pdf</a:t>
            </a:r>
          </a:p>
        </p:txBody>
      </p:sp>
    </p:spTree>
    <p:extLst>
      <p:ext uri="{BB962C8B-B14F-4D97-AF65-F5344CB8AC3E}">
        <p14:creationId xmlns:p14="http://schemas.microsoft.com/office/powerpoint/2010/main" val="1264642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35EA0-FA34-46B6-A200-1B125E97D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“Studies generally suggest that, year after year, less than 60 percent of web traffic is human; some years, according to some researchers, a healthy majority of it is bot.” </a:t>
            </a:r>
          </a:p>
          <a:p>
            <a:r>
              <a:rPr lang="en-US" sz="3200" dirty="0"/>
              <a:t>- Max Read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986432-1B8C-440D-AEDB-D15F81B1279E}"/>
              </a:ext>
            </a:extLst>
          </p:cNvPr>
          <p:cNvSpPr txBox="1"/>
          <p:nvPr/>
        </p:nvSpPr>
        <p:spPr>
          <a:xfrm>
            <a:off x="1637968" y="6392850"/>
            <a:ext cx="8977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http://nymag.com/intelligencer/2018/12/how-much-of-the-internet-is-fake.html</a:t>
            </a:r>
          </a:p>
        </p:txBody>
      </p:sp>
    </p:spTree>
    <p:extLst>
      <p:ext uri="{BB962C8B-B14F-4D97-AF65-F5344CB8AC3E}">
        <p14:creationId xmlns:p14="http://schemas.microsoft.com/office/powerpoint/2010/main" val="1217000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AAF95E5-D195-4698-AFE0-1E7A54F2493D}"/>
              </a:ext>
            </a:extLst>
          </p:cNvPr>
          <p:cNvGrpSpPr/>
          <p:nvPr/>
        </p:nvGrpSpPr>
        <p:grpSpPr>
          <a:xfrm>
            <a:off x="1066800" y="2156127"/>
            <a:ext cx="10058399" cy="3785155"/>
            <a:chOff x="1066800" y="2156127"/>
            <a:chExt cx="10058399" cy="378515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49CA39F-1A12-4590-A435-64FF3CD31F2B}"/>
                </a:ext>
              </a:extLst>
            </p:cNvPr>
            <p:cNvSpPr/>
            <p:nvPr/>
          </p:nvSpPr>
          <p:spPr>
            <a:xfrm>
              <a:off x="1066800" y="2156127"/>
              <a:ext cx="10058399" cy="1081473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7" name="Rectangle 6" descr="Money">
              <a:extLst>
                <a:ext uri="{FF2B5EF4-FFF2-40B4-BE49-F238E27FC236}">
                  <a16:creationId xmlns:a16="http://schemas.microsoft.com/office/drawing/2014/main" id="{1581A1DC-0159-4589-A913-F2CF754E5525}"/>
                </a:ext>
              </a:extLst>
            </p:cNvPr>
            <p:cNvSpPr/>
            <p:nvPr/>
          </p:nvSpPr>
          <p:spPr>
            <a:xfrm>
              <a:off x="1393945" y="2399458"/>
              <a:ext cx="594810" cy="594810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3A36CB2-B87C-4A9D-AF3D-2B480A03554D}"/>
                </a:ext>
              </a:extLst>
            </p:cNvPr>
            <p:cNvSpPr/>
            <p:nvPr/>
          </p:nvSpPr>
          <p:spPr>
            <a:xfrm>
              <a:off x="2315901" y="2156127"/>
              <a:ext cx="8809298" cy="1081473"/>
            </a:xfrm>
            <a:custGeom>
              <a:avLst/>
              <a:gdLst>
                <a:gd name="connsiteX0" fmla="*/ 0 w 8809298"/>
                <a:gd name="connsiteY0" fmla="*/ 0 h 1081473"/>
                <a:gd name="connsiteX1" fmla="*/ 8809298 w 8809298"/>
                <a:gd name="connsiteY1" fmla="*/ 0 h 1081473"/>
                <a:gd name="connsiteX2" fmla="*/ 8809298 w 8809298"/>
                <a:gd name="connsiteY2" fmla="*/ 1081473 h 1081473"/>
                <a:gd name="connsiteX3" fmla="*/ 0 w 8809298"/>
                <a:gd name="connsiteY3" fmla="*/ 1081473 h 1081473"/>
                <a:gd name="connsiteX4" fmla="*/ 0 w 8809298"/>
                <a:gd name="connsiteY4" fmla="*/ 0 h 108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09298" h="1081473">
                  <a:moveTo>
                    <a:pt x="0" y="0"/>
                  </a:moveTo>
                  <a:lnTo>
                    <a:pt x="8809298" y="0"/>
                  </a:lnTo>
                  <a:lnTo>
                    <a:pt x="8809298" y="1081473"/>
                  </a:lnTo>
                  <a:lnTo>
                    <a:pt x="0" y="108147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456" tIns="114456" rIns="114456" bIns="114456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In late 2018, Digital ad fraud was recorded by the Justice Department in excess of $36 million dollars of damages due to 3ve technology and </a:t>
              </a:r>
              <a:r>
                <a:rPr lang="en-US" sz="2000" kern="1200" dirty="0" err="1"/>
                <a:t>Methbot</a:t>
              </a:r>
              <a:r>
                <a:rPr lang="en-US" sz="2000" kern="1200" dirty="0"/>
                <a:t> as the culprits.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BB1D1F1-77D5-418C-A0C7-0EACBABB3DF3}"/>
                </a:ext>
              </a:extLst>
            </p:cNvPr>
            <p:cNvSpPr/>
            <p:nvPr/>
          </p:nvSpPr>
          <p:spPr>
            <a:xfrm>
              <a:off x="1066800" y="3507968"/>
              <a:ext cx="10058399" cy="1081473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0" name="Rectangle 9" descr="Car">
              <a:extLst>
                <a:ext uri="{FF2B5EF4-FFF2-40B4-BE49-F238E27FC236}">
                  <a16:creationId xmlns:a16="http://schemas.microsoft.com/office/drawing/2014/main" id="{871F3653-5876-476E-BC9D-17D4CFBB0BD4}"/>
                </a:ext>
              </a:extLst>
            </p:cNvPr>
            <p:cNvSpPr/>
            <p:nvPr/>
          </p:nvSpPr>
          <p:spPr>
            <a:xfrm>
              <a:off x="1393945" y="3751299"/>
              <a:ext cx="594810" cy="594810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4F55479-71EA-4364-97D8-CDB5CB4E90F0}"/>
                </a:ext>
              </a:extLst>
            </p:cNvPr>
            <p:cNvSpPr/>
            <p:nvPr/>
          </p:nvSpPr>
          <p:spPr>
            <a:xfrm>
              <a:off x="2315901" y="3507968"/>
              <a:ext cx="8809298" cy="1081473"/>
            </a:xfrm>
            <a:custGeom>
              <a:avLst/>
              <a:gdLst>
                <a:gd name="connsiteX0" fmla="*/ 0 w 8809298"/>
                <a:gd name="connsiteY0" fmla="*/ 0 h 1081473"/>
                <a:gd name="connsiteX1" fmla="*/ 8809298 w 8809298"/>
                <a:gd name="connsiteY1" fmla="*/ 0 h 1081473"/>
                <a:gd name="connsiteX2" fmla="*/ 8809298 w 8809298"/>
                <a:gd name="connsiteY2" fmla="*/ 1081473 h 1081473"/>
                <a:gd name="connsiteX3" fmla="*/ 0 w 8809298"/>
                <a:gd name="connsiteY3" fmla="*/ 1081473 h 1081473"/>
                <a:gd name="connsiteX4" fmla="*/ 0 w 8809298"/>
                <a:gd name="connsiteY4" fmla="*/ 0 h 108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09298" h="1081473">
                  <a:moveTo>
                    <a:pt x="0" y="0"/>
                  </a:moveTo>
                  <a:lnTo>
                    <a:pt x="8809298" y="0"/>
                  </a:lnTo>
                  <a:lnTo>
                    <a:pt x="8809298" y="1081473"/>
                  </a:lnTo>
                  <a:lnTo>
                    <a:pt x="0" y="108147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456" tIns="114456" rIns="114456" bIns="114456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Traffic was spoofed to appear that websites running ads were receiving “real” data by both 3ve and </a:t>
              </a:r>
              <a:r>
                <a:rPr lang="en-US" sz="2000" kern="1200" dirty="0" err="1"/>
                <a:t>Methbot</a:t>
              </a:r>
              <a:r>
                <a:rPr lang="en-US" sz="2000" kern="1200" dirty="0"/>
                <a:t> botnets.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7C90439-A62C-4478-845C-16B8F47EF440}"/>
                </a:ext>
              </a:extLst>
            </p:cNvPr>
            <p:cNvSpPr/>
            <p:nvPr/>
          </p:nvSpPr>
          <p:spPr>
            <a:xfrm flipH="1" flipV="1">
              <a:off x="5075073" y="5130167"/>
              <a:ext cx="838468" cy="540758"/>
            </a:xfrm>
            <a:prstGeom prst="roundRect">
              <a:avLst>
                <a:gd name="adj" fmla="val 10000"/>
              </a:avLst>
            </a:prstGeom>
            <a:noFill/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C9B80DF-5880-43F0-B585-3D195E369C7F}"/>
                </a:ext>
              </a:extLst>
            </p:cNvPr>
            <p:cNvSpPr/>
            <p:nvPr/>
          </p:nvSpPr>
          <p:spPr>
            <a:xfrm>
              <a:off x="1714209" y="4859809"/>
              <a:ext cx="4526280" cy="1081473"/>
            </a:xfrm>
            <a:custGeom>
              <a:avLst/>
              <a:gdLst>
                <a:gd name="connsiteX0" fmla="*/ 0 w 4526280"/>
                <a:gd name="connsiteY0" fmla="*/ 0 h 1081473"/>
                <a:gd name="connsiteX1" fmla="*/ 4526280 w 4526280"/>
                <a:gd name="connsiteY1" fmla="*/ 0 h 1081473"/>
                <a:gd name="connsiteX2" fmla="*/ 4526280 w 4526280"/>
                <a:gd name="connsiteY2" fmla="*/ 1081473 h 1081473"/>
                <a:gd name="connsiteX3" fmla="*/ 0 w 4526280"/>
                <a:gd name="connsiteY3" fmla="*/ 1081473 h 1081473"/>
                <a:gd name="connsiteX4" fmla="*/ 0 w 4526280"/>
                <a:gd name="connsiteY4" fmla="*/ 0 h 108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26280" h="1081473">
                  <a:moveTo>
                    <a:pt x="0" y="0"/>
                  </a:moveTo>
                  <a:lnTo>
                    <a:pt x="4526280" y="0"/>
                  </a:lnTo>
                  <a:lnTo>
                    <a:pt x="4526280" y="1081473"/>
                  </a:lnTo>
                  <a:lnTo>
                    <a:pt x="0" y="108147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456" tIns="114456" rIns="114456" bIns="114456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The type of traffic includes: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50A3B52-5A0B-4925-AC56-D32DFCD6EBA2}"/>
                </a:ext>
              </a:extLst>
            </p:cNvPr>
            <p:cNvSpPr/>
            <p:nvPr/>
          </p:nvSpPr>
          <p:spPr>
            <a:xfrm>
              <a:off x="6240489" y="4859809"/>
              <a:ext cx="4283018" cy="1081473"/>
            </a:xfrm>
            <a:custGeom>
              <a:avLst/>
              <a:gdLst>
                <a:gd name="connsiteX0" fmla="*/ 0 w 4283018"/>
                <a:gd name="connsiteY0" fmla="*/ 0 h 1081473"/>
                <a:gd name="connsiteX1" fmla="*/ 4283018 w 4283018"/>
                <a:gd name="connsiteY1" fmla="*/ 0 h 1081473"/>
                <a:gd name="connsiteX2" fmla="*/ 4283018 w 4283018"/>
                <a:gd name="connsiteY2" fmla="*/ 1081473 h 1081473"/>
                <a:gd name="connsiteX3" fmla="*/ 0 w 4283018"/>
                <a:gd name="connsiteY3" fmla="*/ 1081473 h 1081473"/>
                <a:gd name="connsiteX4" fmla="*/ 0 w 4283018"/>
                <a:gd name="connsiteY4" fmla="*/ 0 h 108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3018" h="1081473">
                  <a:moveTo>
                    <a:pt x="0" y="0"/>
                  </a:moveTo>
                  <a:lnTo>
                    <a:pt x="4283018" y="0"/>
                  </a:lnTo>
                  <a:lnTo>
                    <a:pt x="4283018" y="1081473"/>
                  </a:lnTo>
                  <a:lnTo>
                    <a:pt x="0" y="108147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456" tIns="114456" rIns="114456" bIns="114456" numCol="1" spcCol="1270" anchor="ctr" anchorCtr="0">
              <a:noAutofit/>
            </a:bodyPr>
            <a:lstStyle/>
            <a:p>
              <a:pPr marL="0" lvl="0" indent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/>
                <a:t>Fake clicks</a:t>
              </a:r>
            </a:p>
            <a:p>
              <a:pPr marL="0" lvl="0" indent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/>
                <a:t>Mouse movements</a:t>
              </a:r>
            </a:p>
            <a:p>
              <a:pPr marL="0" lvl="0" indent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 dirty="0"/>
                <a:t>Social network login information appear to be a real user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11469AA-DE09-4CAB-B69E-3455AAFE8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Is the Internet only </a:t>
            </a:r>
            <a:r>
              <a:rPr lang="en-US" dirty="0" err="1"/>
              <a:t>BotNets</a:t>
            </a:r>
            <a:r>
              <a:rPr lang="en-US" dirty="0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0D1A7E-11E4-4ED5-9632-AA1E8E8676EC}"/>
              </a:ext>
            </a:extLst>
          </p:cNvPr>
          <p:cNvSpPr txBox="1"/>
          <p:nvPr/>
        </p:nvSpPr>
        <p:spPr>
          <a:xfrm>
            <a:off x="1637968" y="6392850"/>
            <a:ext cx="8977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http://nymag.com/intelligencer/2018/12/how-much-of-the-internet-is-fake.html</a:t>
            </a:r>
          </a:p>
        </p:txBody>
      </p:sp>
    </p:spTree>
    <p:extLst>
      <p:ext uri="{BB962C8B-B14F-4D97-AF65-F5344CB8AC3E}">
        <p14:creationId xmlns:p14="http://schemas.microsoft.com/office/powerpoint/2010/main" val="2946335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8A1B5F-0801-4AFF-A489-335B6A851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201B52-6441-4DBA-BACE-235977581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DF3DBB-17DD-4058-A944-5578E18A0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8085DD-8702-41C5-902C-64C09CAF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26060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3ve Technology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14684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839575-1B5E-487C-9E5F-37A8B2F71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3ve technology?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37E2F2-4AC2-4000-8BD7-23F6A3F68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“3ve (pronounced “Eve”) was a global, complex family of online fraud operations, each designed to evade detection.” – White Ops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D0DDEC-AAB8-43F0-A23C-4C0177799B7E}"/>
              </a:ext>
            </a:extLst>
          </p:cNvPr>
          <p:cNvSpPr txBox="1"/>
          <p:nvPr/>
        </p:nvSpPr>
        <p:spPr>
          <a:xfrm>
            <a:off x="4100222" y="6386731"/>
            <a:ext cx="399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https://www.whiteops.com/3ve</a:t>
            </a:r>
          </a:p>
        </p:txBody>
      </p:sp>
      <p:pic>
        <p:nvPicPr>
          <p:cNvPr id="8" name="Online Media 7">
            <a:hlinkClick r:id="" action="ppaction://media"/>
            <a:extLst>
              <a:ext uri="{FF2B5EF4-FFF2-40B4-BE49-F238E27FC236}">
                <a16:creationId xmlns:a16="http://schemas.microsoft.com/office/drawing/2014/main" id="{5C4F4E63-A30C-4F99-BAD3-B1B5893843B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641508" y="2837794"/>
            <a:ext cx="4908981" cy="276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252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03258A-52C6-4288-AA56-C3262A0D2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7A771-09AA-47B0-AA61-7CDD22F7A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Effects of 3ve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64A9F1-40FD-41E0-8FB1-3B2CDF51CC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172" r="3" b="-6569"/>
          <a:stretch/>
        </p:blipFill>
        <p:spPr>
          <a:xfrm>
            <a:off x="605055" y="128033"/>
            <a:ext cx="6616718" cy="6404729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7D417315-0A35-4882-ABD2-ABE3C89E5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CCE488-CB54-BD42-A0E7-B09259DE5276}"/>
              </a:ext>
            </a:extLst>
          </p:cNvPr>
          <p:cNvSpPr txBox="1"/>
          <p:nvPr/>
        </p:nvSpPr>
        <p:spPr>
          <a:xfrm>
            <a:off x="1077797" y="6355427"/>
            <a:ext cx="10338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https://services.google.com/fh/files/blogs/3ve_google_whiteops_whitepaper_final_nov_2018.pdf</a:t>
            </a:r>
          </a:p>
        </p:txBody>
      </p:sp>
    </p:spTree>
    <p:extLst>
      <p:ext uri="{BB962C8B-B14F-4D97-AF65-F5344CB8AC3E}">
        <p14:creationId xmlns:p14="http://schemas.microsoft.com/office/powerpoint/2010/main" val="101592088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1142</Words>
  <Application>Microsoft Macintosh PowerPoint</Application>
  <PresentationFormat>Widescreen</PresentationFormat>
  <Paragraphs>108</Paragraphs>
  <Slides>37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Calibri</vt:lpstr>
      <vt:lpstr>Calibri Light</vt:lpstr>
      <vt:lpstr>Courier New</vt:lpstr>
      <vt:lpstr>Retrospect</vt:lpstr>
      <vt:lpstr>How Much of the Internet Is Fake? Turns out a Lot, Actually.</vt:lpstr>
      <vt:lpstr>PowerPoint Presentation</vt:lpstr>
      <vt:lpstr>PowerPoint Presentation</vt:lpstr>
      <vt:lpstr>Example of a Counterfeit Site</vt:lpstr>
      <vt:lpstr>PowerPoint Presentation</vt:lpstr>
      <vt:lpstr>Is the Internet only BotNets?</vt:lpstr>
      <vt:lpstr>3ve Technology</vt:lpstr>
      <vt:lpstr>What is 3ve technology?</vt:lpstr>
      <vt:lpstr>Effects of 3ve</vt:lpstr>
      <vt:lpstr>PowerPoint Presentation</vt:lpstr>
      <vt:lpstr>PowerPoint Presentation</vt:lpstr>
      <vt:lpstr>PowerPoint Presentation</vt:lpstr>
      <vt:lpstr>Incoming 3ve.2 Bid Requests (via OpenRTB Protocol)</vt:lpstr>
      <vt:lpstr>ads.txt Status for Recent 3ve Traffic</vt:lpstr>
      <vt:lpstr>Fake website?</vt:lpstr>
      <vt:lpstr>3v2 infected computer operations</vt:lpstr>
      <vt:lpstr>Area of Infiltration for 3v2</vt:lpstr>
      <vt:lpstr>Methbot</vt:lpstr>
      <vt:lpstr>Effects of Methbot</vt:lpstr>
      <vt:lpstr>The Methbot Bot Farm</vt:lpstr>
      <vt:lpstr>Heatmap Distribution of Methbot in Comparison to Traditional Botnets</vt:lpstr>
      <vt:lpstr>Characteristics of Methbot</vt:lpstr>
      <vt:lpstr>Key Behaviors</vt:lpstr>
      <vt:lpstr>Avoidance of Fraud Detection</vt:lpstr>
      <vt:lpstr>Why Should We Be Concerned?</vt:lpstr>
      <vt:lpstr>PewDiePie?</vt:lpstr>
      <vt:lpstr>‘They called this hypothetical event “The Inversion.”’</vt:lpstr>
      <vt:lpstr>How serious is the problem?</vt:lpstr>
      <vt:lpstr>Where Are The Metrics?</vt:lpstr>
      <vt:lpstr>Fake People?</vt:lpstr>
      <vt:lpstr>PowerPoint Presentation</vt:lpstr>
      <vt:lpstr>PowerPoint Presentation</vt:lpstr>
      <vt:lpstr>Fake Businesses?</vt:lpstr>
      <vt:lpstr>PowerPoint Presentation</vt:lpstr>
      <vt:lpstr>Fake Politics?</vt:lpstr>
      <vt:lpstr>What does this mean for us as a “real” person?</vt:lpstr>
      <vt:lpstr>Closing Remarks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Much of the Internet Is Fake? Turns out a Lot, Actually.</dc:title>
  <dc:creator>Stevenson, Matthew</dc:creator>
  <cp:lastModifiedBy>Stevenson, Matthew</cp:lastModifiedBy>
  <cp:revision>4</cp:revision>
  <dcterms:created xsi:type="dcterms:W3CDTF">2019-02-13T18:12:12Z</dcterms:created>
  <dcterms:modified xsi:type="dcterms:W3CDTF">2019-02-13T18:27:26Z</dcterms:modified>
</cp:coreProperties>
</file>